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Robo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618c0df1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618c0df1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6c8dc62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6c8dc62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6137198b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6137198b5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6137198b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6137198b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6137198b5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6137198b5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6137198b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6137198b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6166476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6166476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6137198b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6137198b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6137198b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6137198b5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618c0df1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618c0df1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uQE7N2hGRQ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hyperlink" Target="http://viewpure.com/AaN6uRvfPLY?start=0&amp;end=0" TargetMode="External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257850" y="3411300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Reproduction Asexuée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49700" y="427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Reproduction avec la Mitose</a:t>
            </a:r>
            <a:endParaRPr/>
          </a:p>
        </p:txBody>
      </p:sp>
      <p:pic>
        <p:nvPicPr>
          <p:cNvPr id="69" name="Google Shape;69;p13" descr="maxresdefaul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8650" y="0"/>
            <a:ext cx="5985350" cy="336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Avantages et Désavantages de la Reproduction Asexuée</a:t>
            </a:r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471900" y="1760375"/>
            <a:ext cx="3999900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 dirty="0">
                <a:solidFill>
                  <a:srgbClr val="434343"/>
                </a:solidFill>
              </a:rPr>
              <a:t>Avantages:</a:t>
            </a:r>
            <a:r>
              <a:rPr lang="en" sz="1800" dirty="0"/>
              <a:t/>
            </a:r>
            <a:br>
              <a:rPr lang="en" sz="1800" dirty="0"/>
            </a:br>
            <a:r>
              <a:rPr lang="en" sz="1800" dirty="0"/>
              <a:t/>
            </a:r>
            <a:br>
              <a:rPr lang="en" sz="1800" dirty="0"/>
            </a:br>
            <a:r>
              <a:rPr lang="en" sz="1800" dirty="0"/>
              <a:t>➤	vite (beaucoup de bébés)</a:t>
            </a:r>
            <a:br>
              <a:rPr lang="en" sz="1800" dirty="0"/>
            </a:br>
            <a:r>
              <a:rPr lang="en" sz="1800" dirty="0"/>
              <a:t/>
            </a:r>
            <a:br>
              <a:rPr lang="en" sz="1800" dirty="0"/>
            </a:br>
            <a:r>
              <a:rPr lang="en" sz="1800" dirty="0"/>
              <a:t>➤	pas nécessaire de trouver une </a:t>
            </a:r>
            <a:br>
              <a:rPr lang="en" sz="1800" dirty="0"/>
            </a:br>
            <a:r>
              <a:rPr lang="en" sz="1800" dirty="0"/>
              <a:t>        partenaire</a:t>
            </a:r>
            <a:br>
              <a:rPr lang="en" sz="1800" dirty="0"/>
            </a:br>
            <a:r>
              <a:rPr lang="en" sz="1800" dirty="0" smtClean="0"/>
              <a:t>➤ </a:t>
            </a:r>
            <a:r>
              <a:rPr lang="en" sz="1800" dirty="0"/>
              <a:t>	en cas d’urgence</a:t>
            </a:r>
            <a:br>
              <a:rPr lang="en" sz="1800" dirty="0"/>
            </a:br>
            <a:r>
              <a:rPr lang="en" sz="1800" dirty="0" smtClean="0"/>
              <a:t>➤</a:t>
            </a:r>
            <a:r>
              <a:rPr lang="en" sz="1800" dirty="0"/>
              <a:t>	aucun investissement d'énergie 	</a:t>
            </a:r>
            <a:endParaRPr sz="1800" dirty="0"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2"/>
          </p:nvPr>
        </p:nvSpPr>
        <p:spPr>
          <a:xfrm>
            <a:off x="4694100" y="17603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434343"/>
                </a:solidFill>
              </a:rPr>
              <a:t>Désavantages:</a:t>
            </a:r>
            <a:br>
              <a:rPr lang="en" sz="1800" b="1">
                <a:solidFill>
                  <a:srgbClr val="434343"/>
                </a:solidFill>
              </a:rPr>
            </a:br>
            <a:r>
              <a:rPr lang="en" sz="1800"/>
              <a:t/>
            </a:r>
            <a:br>
              <a:rPr lang="en" sz="1800"/>
            </a:br>
            <a:r>
              <a:rPr lang="en" sz="1800"/>
              <a:t>➤	aucun diversité génétique</a:t>
            </a:r>
            <a:br>
              <a:rPr lang="en" sz="1800"/>
            </a:br>
            <a:r>
              <a:rPr lang="en" sz="1800"/>
              <a:t/>
            </a:r>
            <a:br>
              <a:rPr lang="en" sz="1800"/>
            </a:br>
            <a:r>
              <a:rPr lang="en" sz="1800"/>
              <a:t>➤	vulnerable à l’extinction</a:t>
            </a:r>
            <a:br>
              <a:rPr lang="en" sz="1800"/>
            </a:br>
            <a:r>
              <a:rPr lang="en" sz="1800"/>
              <a:t/>
            </a:r>
            <a:br>
              <a:rPr lang="en" sz="1800"/>
            </a:br>
            <a:r>
              <a:rPr lang="en" sz="1800"/>
              <a:t>➤	aucun adaptation</a:t>
            </a:r>
            <a:endParaRPr sz="1800"/>
          </a:p>
        </p:txBody>
      </p:sp>
      <p:sp>
        <p:nvSpPr>
          <p:cNvPr id="150" name="Google Shape;150;p22"/>
          <p:cNvSpPr txBox="1"/>
          <p:nvPr/>
        </p:nvSpPr>
        <p:spPr>
          <a:xfrm>
            <a:off x="4761650" y="4561925"/>
            <a:ext cx="15381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video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3" descr="Animal Fish cells mitosi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35114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4556" y="0"/>
            <a:ext cx="510943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Reproduction Asexuée</a:t>
            </a: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highlight>
                  <a:srgbClr val="FFFFFF"/>
                </a:highlight>
              </a:rPr>
              <a:t>La formation d'un nouvel individu qui a l’information génétique identique à son parent. Typiquement utilisé parmi les organismes unicellulaires (bactéries et protistes), certains champignons, et quelques animaux.</a:t>
            </a:r>
            <a:endParaRPr sz="18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999999"/>
              </a:solidFill>
            </a:endParaRPr>
          </a:p>
        </p:txBody>
      </p:sp>
      <p:pic>
        <p:nvPicPr>
          <p:cNvPr id="76" name="Google Shape;76;p14" descr="come03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4253" y="2038275"/>
            <a:ext cx="4155176" cy="282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226075" y="357800"/>
            <a:ext cx="3000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/>
              <a:t>Fission Binaire</a:t>
            </a:r>
            <a:endParaRPr sz="3200" b="1"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3000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La séparation d’un organisme en deux nouveaux organismes de taille approximativement égale. </a:t>
            </a:r>
            <a:br>
              <a:rPr lang="en" sz="1800"/>
            </a:br>
            <a:r>
              <a:rPr lang="en" sz="1800"/>
              <a:t/>
            </a:r>
            <a:br>
              <a:rPr lang="en" sz="1800"/>
            </a:br>
            <a:r>
              <a:rPr lang="en" sz="2400"/>
              <a:t>Bactérie</a:t>
            </a:r>
            <a:br>
              <a:rPr lang="en" sz="2400"/>
            </a:br>
            <a:r>
              <a:rPr lang="en" sz="2400"/>
              <a:t>Protistes (Amibe)</a:t>
            </a:r>
            <a:endParaRPr sz="2400"/>
          </a:p>
        </p:txBody>
      </p:sp>
      <p:pic>
        <p:nvPicPr>
          <p:cNvPr id="83" name="Google Shape;83;p15" descr="diverse_e_coli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9875" y="3076563"/>
            <a:ext cx="2857500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 descr="f-d-41e7b819be751bcde42262dc3ba28bf513bcac62abc91d0dbd155a02+IMAGE_THUMB_POSTCARD+IMAGE_THUMB_POSTCARD.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9000" y="0"/>
            <a:ext cx="3441513" cy="300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 descr="images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3375" y="3042225"/>
            <a:ext cx="2900625" cy="213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0" y="357800"/>
            <a:ext cx="33927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/>
              <a:t>Bourgeonnement</a:t>
            </a:r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162150" y="1465800"/>
            <a:ext cx="29799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Le processus de reproduction asexuée au cours duquel un bourgeon se forme sur un organisme, se développe et finalement s’ouvre.</a:t>
            </a:r>
            <a:br>
              <a:rPr lang="en" sz="1800"/>
            </a:br>
            <a:r>
              <a:rPr lang="en" sz="1800"/>
              <a:t/>
            </a:r>
            <a:br>
              <a:rPr lang="en" sz="1800"/>
            </a:br>
            <a:r>
              <a:rPr lang="en" sz="2400"/>
              <a:t>Levure</a:t>
            </a:r>
            <a:endParaRPr sz="1800"/>
          </a:p>
        </p:txBody>
      </p:sp>
      <p:pic>
        <p:nvPicPr>
          <p:cNvPr id="92" name="Google Shape;92;p16" descr="download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9388" y="2647275"/>
            <a:ext cx="3038475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 descr="images (3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5197" y="-12"/>
            <a:ext cx="1888800" cy="14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 descr="images (4)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5200" y="3958675"/>
            <a:ext cx="1888800" cy="118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 descr="Kneading-Bread jpg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55197" y="2770150"/>
            <a:ext cx="1888800" cy="12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 descr="yis-kembang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55200" y="1414775"/>
            <a:ext cx="1888800" cy="141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 descr="22974759320_91409262f5_o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33916" y="945425"/>
            <a:ext cx="3579957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/>
              <a:t>Spores</a:t>
            </a: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Une cellule reproductive qui peut devenir un nouvel organisme sans fécondation. Les conditions chauds et humides favorisent les moisissures.</a:t>
            </a:r>
            <a:br>
              <a:rPr lang="en" sz="1800"/>
            </a:br>
            <a:r>
              <a:rPr lang="en" sz="1800"/>
              <a:t/>
            </a:r>
            <a:br>
              <a:rPr lang="en" sz="1800"/>
            </a:br>
            <a:r>
              <a:rPr lang="en" sz="2400"/>
              <a:t>Champignons</a:t>
            </a:r>
            <a:br>
              <a:rPr lang="en" sz="2400"/>
            </a:br>
            <a:r>
              <a:rPr lang="en" sz="2400"/>
              <a:t>Moisissures</a:t>
            </a:r>
            <a:endParaRPr sz="2400"/>
          </a:p>
        </p:txBody>
      </p:sp>
      <p:pic>
        <p:nvPicPr>
          <p:cNvPr id="104" name="Google Shape;104;p17" descr="images (5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779" y="176900"/>
            <a:ext cx="4267875" cy="195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 descr="9780071433877-f0131-0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875" y="2248796"/>
            <a:ext cx="3170425" cy="282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/>
              <a:t>Méristème</a:t>
            </a:r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9841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Des cellules non spécialisées à l'extrémité des racines et des pousses qui donnent naissance à de nouvelles plantes.</a:t>
            </a:r>
            <a:br>
              <a:rPr lang="en" sz="1800"/>
            </a:br>
            <a:r>
              <a:rPr lang="en" sz="1800"/>
              <a:t/>
            </a:r>
            <a:br>
              <a:rPr lang="en" sz="1800"/>
            </a:br>
            <a:r>
              <a:rPr lang="en" sz="2400"/>
              <a:t>Plantes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pic>
        <p:nvPicPr>
          <p:cNvPr id="112" name="Google Shape;112;p18" descr="potato.jpg"/>
          <p:cNvPicPr preferRelativeResize="0"/>
          <p:nvPr/>
        </p:nvPicPr>
        <p:blipFill rotWithShape="1">
          <a:blip r:embed="rId3">
            <a:alphaModFix/>
          </a:blip>
          <a:srcRect b="9999"/>
          <a:stretch/>
        </p:blipFill>
        <p:spPr>
          <a:xfrm>
            <a:off x="4701525" y="0"/>
            <a:ext cx="2808000" cy="189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 descr="image012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6588" y="2143113"/>
            <a:ext cx="5362575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226075" y="357800"/>
            <a:ext cx="28956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/>
              <a:t>Fragmentation</a:t>
            </a: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Un processus de reproduction asexuée dans lequel un petit morceau ou un fragment se sépare et devient un nouvel individu.</a:t>
            </a:r>
            <a:br>
              <a:rPr lang="en" sz="1800"/>
            </a:br>
            <a:r>
              <a:rPr lang="en" sz="1800"/>
              <a:t/>
            </a:r>
            <a:br>
              <a:rPr lang="en" sz="1800"/>
            </a:br>
            <a:r>
              <a:rPr lang="en" sz="2400"/>
              <a:t>Champignons</a:t>
            </a:r>
            <a:endParaRPr sz="1800"/>
          </a:p>
        </p:txBody>
      </p:sp>
      <p:pic>
        <p:nvPicPr>
          <p:cNvPr id="120" name="Google Shape;120;p19" descr="images (2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6088" y="329565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 descr="slide_9.jpg"/>
          <p:cNvPicPr preferRelativeResize="0"/>
          <p:nvPr/>
        </p:nvPicPr>
        <p:blipFill rotWithShape="1">
          <a:blip r:embed="rId4">
            <a:alphaModFix/>
          </a:blip>
          <a:srcRect b="20255"/>
          <a:stretch/>
        </p:blipFill>
        <p:spPr>
          <a:xfrm>
            <a:off x="3836650" y="101075"/>
            <a:ext cx="5119661" cy="306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/>
              <a:t>Régénération</a:t>
            </a:r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Le processus de reconstitution des cellules blessées ou le fait de faire pousser des parties du corps qui avaient disparu.</a:t>
            </a:r>
            <a:br>
              <a:rPr lang="en" sz="1800"/>
            </a:br>
            <a:r>
              <a:rPr lang="en" sz="1800"/>
              <a:t/>
            </a:r>
            <a:br>
              <a:rPr lang="en" sz="1800"/>
            </a:br>
            <a:r>
              <a:rPr lang="en" sz="2400"/>
              <a:t>Planaria</a:t>
            </a:r>
            <a:br>
              <a:rPr lang="en" sz="2400"/>
            </a:br>
            <a:r>
              <a:rPr lang="en" sz="2400"/>
              <a:t>Hydre </a:t>
            </a:r>
            <a:br>
              <a:rPr lang="en" sz="2400"/>
            </a:br>
            <a:r>
              <a:rPr lang="en" sz="2400"/>
              <a:t>Étoiles de Mer</a:t>
            </a:r>
            <a:br>
              <a:rPr lang="en" sz="2400"/>
            </a:br>
            <a:endParaRPr/>
          </a:p>
        </p:txBody>
      </p:sp>
      <p:sp>
        <p:nvSpPr>
          <p:cNvPr id="128" name="Google Shape;128;p20"/>
          <p:cNvSpPr txBox="1"/>
          <p:nvPr/>
        </p:nvSpPr>
        <p:spPr>
          <a:xfrm>
            <a:off x="6959425" y="3662075"/>
            <a:ext cx="21489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</a:t>
            </a:r>
            <a:r>
              <a:rPr lang="en">
                <a:uFill>
                  <a:noFill/>
                </a:uFill>
                <a:hlinkClick r:id="rId3"/>
              </a:rPr>
              <a:t> </a:t>
            </a:r>
            <a:r>
              <a:rPr lang="en" sz="1800">
                <a:solidFill>
                  <a:srgbClr val="FF0000"/>
                </a:solidFill>
                <a:uFill>
                  <a:noFill/>
                </a:uFill>
                <a:hlinkClick r:id="rId3"/>
              </a:rPr>
              <a:t>Étoile de Mer</a:t>
            </a:r>
            <a:endParaRPr sz="1800" b="1">
              <a:solidFill>
                <a:srgbClr val="FF0000"/>
              </a:solidFill>
            </a:endParaRPr>
          </a:p>
        </p:txBody>
      </p:sp>
      <p:pic>
        <p:nvPicPr>
          <p:cNvPr id="129" name="Google Shape;129;p20" descr="download (3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2275" y="2429351"/>
            <a:ext cx="1852450" cy="123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 descr="images (7)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6800" y="190463"/>
            <a:ext cx="300990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 descr="planaria-regenerating-brain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81625" y="190475"/>
            <a:ext cx="274580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 descr="green_hydra-3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29874" y="2137775"/>
            <a:ext cx="1529550" cy="204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 descr="download (4)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81613" y="2137763"/>
            <a:ext cx="1971675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 descr="download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00998" y="4311798"/>
            <a:ext cx="752300" cy="75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/>
              <a:t>Clonage</a:t>
            </a:r>
            <a:endParaRPr sz="3200" b="1"/>
          </a:p>
        </p:txBody>
      </p:sp>
      <p:pic>
        <p:nvPicPr>
          <p:cNvPr id="140" name="Google Shape;140;p21" descr="1996_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001" y="2962572"/>
            <a:ext cx="1849025" cy="218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 descr="image4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000" y="676275"/>
            <a:ext cx="1849025" cy="23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 descr="dolly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9500" y="676284"/>
            <a:ext cx="6130000" cy="448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On-screen Show (16:9)</PresentationFormat>
  <Paragraphs>22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Roboto</vt:lpstr>
      <vt:lpstr>Arial</vt:lpstr>
      <vt:lpstr>Material</vt:lpstr>
      <vt:lpstr>Reproduction Asexuée</vt:lpstr>
      <vt:lpstr>Reproduction Asexuée</vt:lpstr>
      <vt:lpstr>Fission Binaire</vt:lpstr>
      <vt:lpstr>Bourgeonnement</vt:lpstr>
      <vt:lpstr>Spores</vt:lpstr>
      <vt:lpstr>Méristème</vt:lpstr>
      <vt:lpstr>Fragmentation</vt:lpstr>
      <vt:lpstr>Régénération</vt:lpstr>
      <vt:lpstr>Clonage</vt:lpstr>
      <vt:lpstr>Avantages et Désavantages de la Reproduction Asexuée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Reproduction Asexuée</dc:title>
  <cp:lastModifiedBy>Lisa Hobden</cp:lastModifiedBy>
  <cp:revision>1</cp:revision>
  <dcterms:modified xsi:type="dcterms:W3CDTF">2019-05-03T19:29:42Z</dcterms:modified>
</cp:coreProperties>
</file>