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outlineViewPr>
    <p:cViewPr>
      <p:scale>
        <a:sx n="33" d="100"/>
        <a:sy n="33" d="100"/>
      </p:scale>
      <p:origin x="0" y="-60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0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8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1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78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3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3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3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80B8-2CBD-4D9D-869A-163848AC0675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C1AB0-11DD-4813-ABA0-A3E796328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0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Les parties </a:t>
            </a:r>
            <a:r>
              <a:rPr lang="en-US" b="1" dirty="0" err="1" smtClean="0"/>
              <a:t>d’une</a:t>
            </a:r>
            <a:r>
              <a:rPr lang="en-US" b="1" dirty="0" smtClean="0"/>
              <a:t> cellule et </a:t>
            </a:r>
            <a:r>
              <a:rPr lang="en-US" b="1" dirty="0" err="1" smtClean="0"/>
              <a:t>leurs</a:t>
            </a:r>
            <a:r>
              <a:rPr lang="en-US" b="1" dirty="0" smtClean="0"/>
              <a:t> </a:t>
            </a:r>
            <a:r>
              <a:rPr lang="en-US" b="1" dirty="0" err="1" smtClean="0"/>
              <a:t>fonctions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La reproduction – Chapitre 4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935" y="3999664"/>
            <a:ext cx="4332335" cy="270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9" y="3915698"/>
            <a:ext cx="3680856" cy="268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6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7. Le </a:t>
            </a:r>
            <a:r>
              <a:rPr lang="en-US" b="1" dirty="0" err="1" smtClean="0"/>
              <a:t>réticulum</a:t>
            </a:r>
            <a:r>
              <a:rPr lang="en-US" b="1" dirty="0" smtClean="0"/>
              <a:t> </a:t>
            </a:r>
            <a:r>
              <a:rPr lang="en-US" b="1" dirty="0" err="1" smtClean="0"/>
              <a:t>endoplasmique</a:t>
            </a:r>
            <a:r>
              <a:rPr lang="en-US" b="1" dirty="0" smtClean="0"/>
              <a:t> (RE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Ensemble de tubes et de </a:t>
            </a:r>
            <a:r>
              <a:rPr lang="en-US" sz="3200" dirty="0" err="1" smtClean="0"/>
              <a:t>canaux</a:t>
            </a:r>
            <a:r>
              <a:rPr lang="en-US" sz="3200" dirty="0" smtClean="0"/>
              <a:t> relies au </a:t>
            </a:r>
            <a:r>
              <a:rPr lang="en-US" sz="3200" dirty="0" err="1" smtClean="0"/>
              <a:t>noyau</a:t>
            </a:r>
            <a:endParaRPr lang="en-US" sz="3200" dirty="0"/>
          </a:p>
          <a:p>
            <a:r>
              <a:rPr lang="en-US" sz="3200" b="1" dirty="0" err="1" smtClean="0"/>
              <a:t>Transporte</a:t>
            </a:r>
            <a:r>
              <a:rPr lang="en-US" sz="3200" b="1" dirty="0" smtClean="0"/>
              <a:t> </a:t>
            </a:r>
            <a:r>
              <a:rPr lang="en-US" sz="3200" dirty="0" smtClean="0"/>
              <a:t>les </a:t>
            </a:r>
            <a:r>
              <a:rPr lang="en-US" sz="3200" dirty="0" err="1" smtClean="0"/>
              <a:t>matières</a:t>
            </a:r>
            <a:r>
              <a:rPr lang="en-US" sz="3200" dirty="0" smtClean="0"/>
              <a:t> à travers la cellule</a:t>
            </a:r>
            <a:endParaRPr lang="en-US" sz="3200" dirty="0"/>
          </a:p>
          <a:p>
            <a:r>
              <a:rPr lang="en-US" sz="3200" dirty="0" smtClean="0"/>
              <a:t>Est un site de </a:t>
            </a:r>
            <a:r>
              <a:rPr lang="en-US" sz="3200" b="1" dirty="0" err="1" smtClean="0"/>
              <a:t>r</a:t>
            </a:r>
            <a:r>
              <a:rPr lang="en-US" sz="3200" b="1" dirty="0" err="1" smtClean="0"/>
              <a:t>é</a:t>
            </a:r>
            <a:r>
              <a:rPr lang="en-US" sz="3200" b="1" dirty="0" err="1" smtClean="0"/>
              <a:t>actions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chimiques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781" y="3117371"/>
            <a:ext cx="4625500" cy="3803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26979"/>
            <a:ext cx="4664632" cy="333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8. Les ribosomes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Petites et </a:t>
            </a:r>
            <a:r>
              <a:rPr lang="en-US" sz="3600" dirty="0" err="1" smtClean="0"/>
              <a:t>sphériques</a:t>
            </a:r>
            <a:r>
              <a:rPr lang="en-US" sz="3600" dirty="0" smtClean="0"/>
              <a:t> sur le RE </a:t>
            </a:r>
            <a:r>
              <a:rPr lang="en-US" sz="3600" dirty="0" err="1" smtClean="0"/>
              <a:t>ou</a:t>
            </a:r>
            <a:r>
              <a:rPr lang="en-US" sz="3600" dirty="0" smtClean="0"/>
              <a:t> </a:t>
            </a:r>
            <a:r>
              <a:rPr lang="en-US" sz="3600" dirty="0" err="1" smtClean="0"/>
              <a:t>libre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le </a:t>
            </a:r>
            <a:r>
              <a:rPr lang="en-US" sz="3600" dirty="0" err="1" smtClean="0"/>
              <a:t>cytoplasme</a:t>
            </a:r>
            <a:endParaRPr lang="en-US" sz="3600" dirty="0" smtClean="0"/>
          </a:p>
          <a:p>
            <a:r>
              <a:rPr lang="en-US" sz="3600" dirty="0" err="1" smtClean="0"/>
              <a:t>Produit</a:t>
            </a:r>
            <a:r>
              <a:rPr lang="en-US" sz="3600" dirty="0" smtClean="0"/>
              <a:t> des </a:t>
            </a:r>
            <a:r>
              <a:rPr lang="en-US" sz="3600" b="1" dirty="0" err="1" smtClean="0"/>
              <a:t>protéines</a:t>
            </a:r>
            <a:r>
              <a:rPr lang="en-US" sz="3600" dirty="0" smtClean="0"/>
              <a:t> qui </a:t>
            </a:r>
            <a:r>
              <a:rPr lang="en-US" sz="3600" dirty="0" err="1" smtClean="0"/>
              <a:t>sont</a:t>
            </a:r>
            <a:r>
              <a:rPr lang="en-US" sz="3600" dirty="0" smtClean="0"/>
              <a:t> </a:t>
            </a:r>
            <a:r>
              <a:rPr lang="en-US" sz="3600" dirty="0" err="1" smtClean="0"/>
              <a:t>essentiels</a:t>
            </a:r>
            <a:r>
              <a:rPr lang="en-US" sz="3600" dirty="0" smtClean="0"/>
              <a:t> pour la reproduction et la </a:t>
            </a:r>
            <a:r>
              <a:rPr lang="en-US" sz="3600" dirty="0" err="1" smtClean="0"/>
              <a:t>croissance</a:t>
            </a:r>
            <a:r>
              <a:rPr lang="en-US" sz="3600" dirty="0" smtClean="0"/>
              <a:t> des cellules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4564" y="4234021"/>
            <a:ext cx="3094525" cy="242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761" y="4234021"/>
            <a:ext cx="4886092" cy="252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9. </a:t>
            </a:r>
            <a:r>
              <a:rPr lang="en-US" b="1" dirty="0" err="1" smtClean="0"/>
              <a:t>L’appareil</a:t>
            </a:r>
            <a:r>
              <a:rPr lang="en-US" b="1" dirty="0" smtClean="0"/>
              <a:t> de Golgi (UPS)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Emballent</a:t>
            </a:r>
            <a:r>
              <a:rPr lang="en-US" sz="3600" dirty="0" smtClean="0"/>
              <a:t> les </a:t>
            </a:r>
            <a:r>
              <a:rPr lang="en-US" sz="3600" dirty="0" err="1" smtClean="0"/>
              <a:t>protéines</a:t>
            </a:r>
            <a:r>
              <a:rPr lang="en-US" sz="3600" dirty="0" smtClean="0"/>
              <a:t> et </a:t>
            </a:r>
            <a:r>
              <a:rPr lang="en-US" sz="3600" dirty="0" err="1" smtClean="0"/>
              <a:t>autre</a:t>
            </a:r>
            <a:r>
              <a:rPr lang="en-US" sz="3600" dirty="0" smtClean="0"/>
              <a:t> </a:t>
            </a:r>
            <a:r>
              <a:rPr lang="en-US" sz="3600" dirty="0" err="1" smtClean="0"/>
              <a:t>mol</a:t>
            </a:r>
            <a:r>
              <a:rPr lang="en-US" sz="3600" dirty="0" err="1"/>
              <a:t>é</a:t>
            </a:r>
            <a:r>
              <a:rPr lang="en-US" sz="3600" dirty="0" err="1" smtClean="0"/>
              <a:t>cules</a:t>
            </a:r>
            <a:r>
              <a:rPr lang="en-US" sz="3600" dirty="0" smtClean="0"/>
              <a:t> et les </a:t>
            </a:r>
            <a:r>
              <a:rPr lang="en-US" sz="3600" b="1" dirty="0" err="1" smtClean="0"/>
              <a:t>sécrètent</a:t>
            </a:r>
            <a:r>
              <a:rPr lang="en-US" sz="3600" b="1" dirty="0" smtClean="0"/>
              <a:t> </a:t>
            </a:r>
            <a:r>
              <a:rPr lang="en-US" sz="3600" dirty="0" smtClean="0"/>
              <a:t>à </a:t>
            </a:r>
            <a:r>
              <a:rPr lang="en-US" sz="3600" dirty="0" err="1" smtClean="0"/>
              <a:t>l’extérieur</a:t>
            </a:r>
            <a:r>
              <a:rPr lang="en-US" sz="3600" dirty="0" smtClean="0"/>
              <a:t> de la cellule pour </a:t>
            </a:r>
            <a:r>
              <a:rPr lang="en-US" sz="3600" dirty="0" err="1" smtClean="0"/>
              <a:t>être</a:t>
            </a:r>
            <a:r>
              <a:rPr lang="en-US" sz="3600" dirty="0" smtClean="0"/>
              <a:t> </a:t>
            </a:r>
            <a:r>
              <a:rPr lang="en-US" sz="3600" dirty="0" err="1" smtClean="0"/>
              <a:t>utilisés</a:t>
            </a:r>
            <a:r>
              <a:rPr lang="en-US" sz="3600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</a:t>
            </a:r>
            <a:r>
              <a:rPr lang="en-US" sz="3600" dirty="0" err="1" smtClean="0"/>
              <a:t>l’organisme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303" y="3022305"/>
            <a:ext cx="4886092" cy="36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0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10. Les </a:t>
            </a:r>
            <a:r>
              <a:rPr lang="en-US" b="1" dirty="0" err="1" smtClean="0"/>
              <a:t>mitochondries</a:t>
            </a:r>
            <a:r>
              <a:rPr lang="en-US" b="1" dirty="0" smtClean="0"/>
              <a:t> (tic tac)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Lieu de la </a:t>
            </a:r>
            <a:r>
              <a:rPr lang="en-US" sz="3600" b="1" dirty="0" smtClean="0"/>
              <a:t>respiration </a:t>
            </a:r>
            <a:r>
              <a:rPr lang="en-US" sz="3600" b="1" dirty="0" err="1" smtClean="0"/>
              <a:t>cellulaire</a:t>
            </a:r>
            <a:endParaRPr lang="en-US" sz="3600" b="1" dirty="0"/>
          </a:p>
          <a:p>
            <a:r>
              <a:rPr lang="en-US" sz="3600" dirty="0" err="1" smtClean="0"/>
              <a:t>Libèrent</a:t>
            </a:r>
            <a:r>
              <a:rPr lang="en-US" sz="3600" dirty="0" smtClean="0"/>
              <a:t> </a:t>
            </a:r>
            <a:r>
              <a:rPr lang="en-US" sz="3600" b="1" dirty="0" err="1" smtClean="0"/>
              <a:t>l’énergie</a:t>
            </a:r>
            <a:r>
              <a:rPr lang="en-US" sz="3600" b="1" dirty="0" smtClean="0"/>
              <a:t> </a:t>
            </a:r>
            <a:r>
              <a:rPr lang="en-US" sz="3600" dirty="0" smtClean="0"/>
              <a:t>du glucose pour les </a:t>
            </a:r>
            <a:r>
              <a:rPr lang="en-US" sz="3600" dirty="0" err="1" smtClean="0"/>
              <a:t>activités</a:t>
            </a:r>
            <a:r>
              <a:rPr lang="en-US" sz="3600" dirty="0" smtClean="0"/>
              <a:t> de </a:t>
            </a:r>
            <a:r>
              <a:rPr lang="en-US" sz="3600" smtClean="0"/>
              <a:t>la cellule</a:t>
            </a:r>
            <a:endParaRPr lang="en-US" sz="3600" dirty="0"/>
          </a:p>
          <a:p>
            <a:r>
              <a:rPr lang="en-US" sz="3600" dirty="0" smtClean="0"/>
              <a:t>Glucose + </a:t>
            </a:r>
            <a:r>
              <a:rPr lang="en-US" sz="3600" dirty="0" err="1" smtClean="0"/>
              <a:t>oxygène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</a:t>
            </a:r>
            <a:r>
              <a:rPr lang="en-US" sz="3600" dirty="0" smtClean="0"/>
              <a:t> </a:t>
            </a:r>
            <a:r>
              <a:rPr lang="en-US" sz="3600" dirty="0" err="1" smtClean="0"/>
              <a:t>énergie</a:t>
            </a:r>
            <a:r>
              <a:rPr lang="en-US" sz="3600" dirty="0" smtClean="0"/>
              <a:t> + dioxide de </a:t>
            </a:r>
            <a:r>
              <a:rPr lang="en-US" sz="3600" dirty="0" err="1" smtClean="0"/>
              <a:t>carbone</a:t>
            </a:r>
            <a:r>
              <a:rPr lang="en-US" sz="3600" dirty="0" smtClean="0"/>
              <a:t> + eau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230" y="4108922"/>
            <a:ext cx="4071743" cy="274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7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11. Les vacuoles (sacs)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Sacs </a:t>
            </a:r>
            <a:r>
              <a:rPr lang="en-US" sz="3600" dirty="0" err="1" smtClean="0"/>
              <a:t>dans</a:t>
            </a:r>
            <a:r>
              <a:rPr lang="en-US" sz="3600" dirty="0" smtClean="0"/>
              <a:t> le </a:t>
            </a:r>
            <a:r>
              <a:rPr lang="en-US" sz="3600" dirty="0" err="1" smtClean="0"/>
              <a:t>cytoplasme</a:t>
            </a:r>
            <a:r>
              <a:rPr lang="en-US" sz="3600" dirty="0" smtClean="0"/>
              <a:t> </a:t>
            </a:r>
            <a:r>
              <a:rPr lang="en-US" sz="3600" dirty="0" err="1" smtClean="0"/>
              <a:t>rempli</a:t>
            </a:r>
            <a:r>
              <a:rPr lang="en-US" sz="3600" dirty="0" smtClean="0"/>
              <a:t> de </a:t>
            </a:r>
            <a:r>
              <a:rPr lang="en-US" sz="3600" b="1" dirty="0" smtClean="0"/>
              <a:t>glucose</a:t>
            </a:r>
            <a:r>
              <a:rPr lang="en-US" sz="3600" dirty="0" smtClean="0"/>
              <a:t>, </a:t>
            </a:r>
            <a:r>
              <a:rPr lang="en-US" sz="3600" b="1" dirty="0" err="1" smtClean="0"/>
              <a:t>l’eau</a:t>
            </a:r>
            <a:r>
              <a:rPr lang="en-US" sz="3600" dirty="0"/>
              <a:t> </a:t>
            </a:r>
            <a:r>
              <a:rPr lang="en-US" sz="3600" dirty="0" err="1" smtClean="0"/>
              <a:t>ou</a:t>
            </a:r>
            <a:r>
              <a:rPr lang="en-US" sz="3600" dirty="0" smtClean="0"/>
              <a:t> de </a:t>
            </a:r>
            <a:r>
              <a:rPr lang="en-US" sz="3600" b="1" dirty="0" err="1"/>
              <a:t>déchets</a:t>
            </a:r>
            <a:r>
              <a:rPr lang="en-US" sz="3600" dirty="0" smtClean="0"/>
              <a:t> pour stocker </a:t>
            </a:r>
            <a:r>
              <a:rPr lang="en-US" sz="3600" dirty="0" err="1" smtClean="0"/>
              <a:t>ou</a:t>
            </a:r>
            <a:r>
              <a:rPr lang="en-US" sz="3600" dirty="0" smtClean="0"/>
              <a:t> transporter</a:t>
            </a:r>
          </a:p>
          <a:p>
            <a:r>
              <a:rPr lang="en-US" sz="3600" dirty="0" smtClean="0"/>
              <a:t>Cellules </a:t>
            </a:r>
            <a:r>
              <a:rPr lang="en-US" sz="3600" b="1" dirty="0" err="1" smtClean="0"/>
              <a:t>végétales</a:t>
            </a:r>
            <a:r>
              <a:rPr lang="en-US" sz="3600" b="1" dirty="0" smtClean="0"/>
              <a:t> </a:t>
            </a:r>
            <a:r>
              <a:rPr lang="en-US" sz="3600" dirty="0" smtClean="0"/>
              <a:t>: 1-</a:t>
            </a:r>
            <a:r>
              <a:rPr lang="en-US" sz="3600" dirty="0"/>
              <a:t>-‐</a:t>
            </a:r>
            <a:r>
              <a:rPr lang="en-US" sz="3600" dirty="0" smtClean="0"/>
              <a:t>2 </a:t>
            </a:r>
            <a:r>
              <a:rPr lang="en-US" sz="3600" dirty="0" err="1" smtClean="0"/>
              <a:t>grande</a:t>
            </a:r>
            <a:r>
              <a:rPr lang="en-US" sz="3600" dirty="0" smtClean="0"/>
              <a:t>(s) vacuoles</a:t>
            </a:r>
            <a:endParaRPr lang="en-US" sz="3600" dirty="0"/>
          </a:p>
          <a:p>
            <a:r>
              <a:rPr lang="en-US" sz="3600" dirty="0" smtClean="0"/>
              <a:t>Cellules </a:t>
            </a:r>
            <a:r>
              <a:rPr lang="en-US" sz="3600" b="1" dirty="0" err="1" smtClean="0"/>
              <a:t>animales</a:t>
            </a:r>
            <a:r>
              <a:rPr lang="en-US" sz="3600" b="1" dirty="0" smtClean="0"/>
              <a:t> </a:t>
            </a:r>
            <a:r>
              <a:rPr lang="en-US" sz="3600" dirty="0" smtClean="0"/>
              <a:t>: </a:t>
            </a:r>
            <a:r>
              <a:rPr lang="en-US" sz="3600" dirty="0" err="1" smtClean="0"/>
              <a:t>plusieurs</a:t>
            </a:r>
            <a:r>
              <a:rPr lang="en-US" sz="3600" dirty="0" smtClean="0"/>
              <a:t> petites vacuoles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403" y="4001294"/>
            <a:ext cx="2084732" cy="2708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222" y="3623585"/>
            <a:ext cx="2392960" cy="28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0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947" y="2865415"/>
            <a:ext cx="5863310" cy="3446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12. Les centrioles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DANS LES CELLULES </a:t>
            </a:r>
            <a:r>
              <a:rPr lang="en-US" sz="3600" b="1" dirty="0" smtClean="0"/>
              <a:t>ANIMALES</a:t>
            </a:r>
            <a:r>
              <a:rPr lang="en-US" sz="3600" dirty="0" smtClean="0"/>
              <a:t> SEULEMENT</a:t>
            </a:r>
          </a:p>
          <a:p>
            <a:r>
              <a:rPr lang="en-US" sz="3600" dirty="0" smtClean="0"/>
              <a:t>2 </a:t>
            </a:r>
            <a:r>
              <a:rPr lang="en-US" sz="3600" b="1" dirty="0" err="1" smtClean="0"/>
              <a:t>bâtonnets</a:t>
            </a:r>
            <a:r>
              <a:rPr lang="en-US" sz="3600" b="1" dirty="0" smtClean="0"/>
              <a:t> </a:t>
            </a:r>
            <a:r>
              <a:rPr lang="en-US" sz="3600" dirty="0" err="1" smtClean="0"/>
              <a:t>perpendiculaires</a:t>
            </a:r>
            <a:r>
              <a:rPr lang="en-US" sz="3600" dirty="0" smtClean="0"/>
              <a:t> </a:t>
            </a:r>
            <a:r>
              <a:rPr lang="en-US" sz="3600" dirty="0" err="1" smtClean="0"/>
              <a:t>près</a:t>
            </a:r>
            <a:r>
              <a:rPr lang="en-US" sz="3600" dirty="0" smtClean="0"/>
              <a:t> du </a:t>
            </a:r>
            <a:r>
              <a:rPr lang="en-US" sz="3600" dirty="0" err="1" smtClean="0"/>
              <a:t>noyau</a:t>
            </a:r>
            <a:r>
              <a:rPr lang="en-US" sz="3600" dirty="0" smtClean="0"/>
              <a:t> </a:t>
            </a:r>
          </a:p>
          <a:p>
            <a:r>
              <a:rPr lang="en-US" sz="3600" dirty="0" err="1" smtClean="0"/>
              <a:t>Produit</a:t>
            </a:r>
            <a:r>
              <a:rPr lang="en-US" sz="3600" dirty="0" smtClean="0"/>
              <a:t> le </a:t>
            </a:r>
            <a:r>
              <a:rPr lang="en-US" sz="3600" dirty="0" err="1" smtClean="0"/>
              <a:t>fuseau</a:t>
            </a:r>
            <a:r>
              <a:rPr lang="en-US" sz="3600" dirty="0" smtClean="0"/>
              <a:t> pendant la </a:t>
            </a:r>
            <a:r>
              <a:rPr lang="en-US" sz="3600" b="1" dirty="0" smtClean="0"/>
              <a:t>division </a:t>
            </a:r>
            <a:r>
              <a:rPr lang="en-US" sz="3600" b="1" dirty="0" err="1" smtClean="0"/>
              <a:t>cellulaire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391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13. Les lysosomes (</a:t>
            </a:r>
            <a:r>
              <a:rPr lang="en-US" b="1" dirty="0" err="1" smtClean="0"/>
              <a:t>acides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DANS LES CELLULES </a:t>
            </a:r>
            <a:r>
              <a:rPr lang="en-US" sz="3600" b="1" dirty="0" smtClean="0"/>
              <a:t>ANIMALES</a:t>
            </a:r>
            <a:r>
              <a:rPr lang="en-US" sz="3600" dirty="0" smtClean="0"/>
              <a:t> SEULEMENT</a:t>
            </a:r>
          </a:p>
          <a:p>
            <a:r>
              <a:rPr lang="en-US" sz="3600" b="1" dirty="0" err="1" smtClean="0"/>
              <a:t>Digèrent</a:t>
            </a:r>
            <a:r>
              <a:rPr lang="en-US" sz="3600" b="1" dirty="0" smtClean="0"/>
              <a:t> </a:t>
            </a:r>
            <a:r>
              <a:rPr lang="en-US" sz="3600" dirty="0" smtClean="0"/>
              <a:t>les </a:t>
            </a:r>
            <a:r>
              <a:rPr lang="en-US" sz="3600" dirty="0" err="1" smtClean="0"/>
              <a:t>particules</a:t>
            </a:r>
            <a:r>
              <a:rPr lang="en-US" sz="3600" dirty="0" smtClean="0"/>
              <a:t> </a:t>
            </a:r>
            <a:r>
              <a:rPr lang="en-US" sz="3600" dirty="0" err="1" smtClean="0"/>
              <a:t>nutritives</a:t>
            </a:r>
            <a:r>
              <a:rPr lang="en-US" sz="3600" dirty="0" smtClean="0"/>
              <a:t> </a:t>
            </a:r>
          </a:p>
          <a:p>
            <a:r>
              <a:rPr lang="en-US" sz="3600" b="1" dirty="0" err="1" smtClean="0"/>
              <a:t>Détruits</a:t>
            </a:r>
            <a:r>
              <a:rPr lang="en-US" sz="3600" b="1" dirty="0" smtClean="0"/>
              <a:t> </a:t>
            </a:r>
            <a:r>
              <a:rPr lang="en-US" sz="3600" dirty="0" smtClean="0"/>
              <a:t>les corps </a:t>
            </a:r>
            <a:r>
              <a:rPr lang="en-US" sz="3600" dirty="0" err="1" smtClean="0"/>
              <a:t>étrangers</a:t>
            </a:r>
            <a:r>
              <a:rPr lang="en-US" sz="3600" dirty="0" smtClean="0"/>
              <a:t> (</a:t>
            </a:r>
            <a:r>
              <a:rPr lang="en-US" sz="3600" dirty="0" err="1"/>
              <a:t>bactéries</a:t>
            </a:r>
            <a:r>
              <a:rPr lang="en-US" sz="3600" dirty="0"/>
              <a:t>)</a:t>
            </a:r>
          </a:p>
          <a:p>
            <a:r>
              <a:rPr lang="en-US" sz="3600" b="1" dirty="0" err="1" smtClean="0"/>
              <a:t>Dégradent</a:t>
            </a:r>
            <a:r>
              <a:rPr lang="en-US" sz="3600" b="1" dirty="0" smtClean="0"/>
              <a:t> </a:t>
            </a:r>
            <a:r>
              <a:rPr lang="en-US" sz="3600" dirty="0" smtClean="0"/>
              <a:t>les cellules maladies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476" y="4001294"/>
            <a:ext cx="4071743" cy="25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1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257" y="3792656"/>
            <a:ext cx="4071743" cy="3065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14. Les </a:t>
            </a:r>
            <a:r>
              <a:rPr lang="en-US" b="1" dirty="0" err="1" smtClean="0"/>
              <a:t>chloroplastes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DANS LES CELLULES </a:t>
            </a:r>
            <a:r>
              <a:rPr lang="en-US" sz="3200" b="1" dirty="0" smtClean="0"/>
              <a:t>VÉGÉTALES SEULEMENT</a:t>
            </a:r>
          </a:p>
          <a:p>
            <a:r>
              <a:rPr lang="en-US" sz="3200" dirty="0" err="1" smtClean="0"/>
              <a:t>Contient</a:t>
            </a:r>
            <a:r>
              <a:rPr lang="en-US" sz="3200" dirty="0" smtClean="0"/>
              <a:t> le </a:t>
            </a:r>
            <a:r>
              <a:rPr lang="en-US" sz="3200" dirty="0" err="1" smtClean="0"/>
              <a:t>chlorophylle</a:t>
            </a:r>
            <a:r>
              <a:rPr lang="en-US" sz="3200" dirty="0" smtClean="0"/>
              <a:t> (</a:t>
            </a:r>
            <a:r>
              <a:rPr lang="en-US" sz="3200" dirty="0" err="1" smtClean="0"/>
              <a:t>vert</a:t>
            </a:r>
            <a:r>
              <a:rPr lang="en-US" sz="3200" dirty="0" smtClean="0"/>
              <a:t>) </a:t>
            </a:r>
            <a:r>
              <a:rPr lang="en-US" sz="3200" dirty="0" err="1" smtClean="0"/>
              <a:t>n</a:t>
            </a:r>
            <a:r>
              <a:rPr lang="en-US" sz="3200" dirty="0" err="1" smtClean="0"/>
              <a:t>é</a:t>
            </a:r>
            <a:r>
              <a:rPr lang="en-US" sz="3200" dirty="0" err="1" smtClean="0"/>
              <a:t>cessaire</a:t>
            </a:r>
            <a:r>
              <a:rPr lang="en-US" sz="3200" dirty="0" smtClean="0"/>
              <a:t> pour la </a:t>
            </a:r>
            <a:r>
              <a:rPr lang="en-US" sz="3200" b="1" dirty="0" err="1" smtClean="0"/>
              <a:t>photosynthèse</a:t>
            </a:r>
            <a:endParaRPr lang="en-US" sz="3200" b="1" dirty="0"/>
          </a:p>
          <a:p>
            <a:r>
              <a:rPr lang="en-US" sz="3200" dirty="0" smtClean="0"/>
              <a:t> </a:t>
            </a:r>
            <a:r>
              <a:rPr lang="en-US" sz="3200" dirty="0" err="1" smtClean="0"/>
              <a:t>Captent</a:t>
            </a:r>
            <a:r>
              <a:rPr lang="en-US" sz="3200" dirty="0" smtClean="0"/>
              <a:t> </a:t>
            </a:r>
            <a:r>
              <a:rPr lang="en-US" sz="3200" dirty="0" err="1" smtClean="0"/>
              <a:t>l’énergie</a:t>
            </a:r>
            <a:r>
              <a:rPr lang="en-US" sz="3200" dirty="0" smtClean="0"/>
              <a:t> du </a:t>
            </a:r>
            <a:r>
              <a:rPr lang="en-US" sz="3200" dirty="0" err="1" smtClean="0"/>
              <a:t>soleil</a:t>
            </a:r>
            <a:r>
              <a:rPr lang="en-US" sz="3200" dirty="0" smtClean="0"/>
              <a:t> pour </a:t>
            </a:r>
            <a:r>
              <a:rPr lang="en-US" sz="3200" dirty="0" err="1" smtClean="0"/>
              <a:t>fabriquer</a:t>
            </a:r>
            <a:r>
              <a:rPr lang="en-US" sz="3200" dirty="0" smtClean="0"/>
              <a:t> le </a:t>
            </a:r>
            <a:r>
              <a:rPr lang="en-US" sz="3200" b="1" dirty="0" smtClean="0"/>
              <a:t>glucose</a:t>
            </a:r>
            <a:endParaRPr lang="en-US" sz="3200" b="1" dirty="0"/>
          </a:p>
          <a:p>
            <a:r>
              <a:rPr lang="en-US" sz="3200" dirty="0" err="1" smtClean="0"/>
              <a:t>Dioxyde</a:t>
            </a:r>
            <a:r>
              <a:rPr lang="en-US" sz="3200" dirty="0" smtClean="0"/>
              <a:t> de </a:t>
            </a:r>
            <a:r>
              <a:rPr lang="en-US" sz="3200" dirty="0" err="1" smtClean="0"/>
              <a:t>carbone</a:t>
            </a:r>
            <a:r>
              <a:rPr lang="en-US" sz="3200" dirty="0" smtClean="0"/>
              <a:t> + eau </a:t>
            </a:r>
            <a:r>
              <a:rPr lang="en-US" sz="3200" dirty="0" smtClean="0">
                <a:sym typeface="Wingdings" panose="05000000000000000000" pitchFamily="2" charset="2"/>
              </a:rPr>
              <a:t> </a:t>
            </a:r>
            <a:r>
              <a:rPr lang="en-US" sz="3200" dirty="0" smtClean="0"/>
              <a:t>glucose + </a:t>
            </a:r>
            <a:r>
              <a:rPr lang="en-US" sz="3200" dirty="0" err="1" smtClean="0"/>
              <a:t>oxygène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696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15. Le </a:t>
            </a:r>
            <a:r>
              <a:rPr lang="en-US" b="1" dirty="0" err="1" smtClean="0"/>
              <a:t>paroi</a:t>
            </a:r>
            <a:r>
              <a:rPr lang="en-US" b="1" dirty="0" smtClean="0"/>
              <a:t> </a:t>
            </a:r>
            <a:r>
              <a:rPr lang="en-US" b="1" dirty="0" err="1" smtClean="0"/>
              <a:t>cellulaire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DANS LES </a:t>
            </a:r>
            <a:r>
              <a:rPr lang="en-US" sz="4000" dirty="0" smtClean="0"/>
              <a:t>CELLULES </a:t>
            </a:r>
            <a:r>
              <a:rPr lang="en-US" sz="4000" b="1" dirty="0" smtClean="0"/>
              <a:t>VÉGÉTALES SEULEMENT</a:t>
            </a:r>
          </a:p>
          <a:p>
            <a:r>
              <a:rPr lang="en-US" sz="4000" dirty="0" smtClean="0"/>
              <a:t>Structure </a:t>
            </a:r>
            <a:r>
              <a:rPr lang="en-US" sz="4000" dirty="0" err="1" smtClean="0"/>
              <a:t>résistante</a:t>
            </a:r>
            <a:r>
              <a:rPr lang="en-US" sz="4000" dirty="0" smtClean="0"/>
              <a:t> et </a:t>
            </a:r>
            <a:r>
              <a:rPr lang="en-US" sz="4000" dirty="0" err="1" smtClean="0"/>
              <a:t>rigide</a:t>
            </a:r>
            <a:r>
              <a:rPr lang="en-US" sz="4000" dirty="0" smtClean="0"/>
              <a:t> </a:t>
            </a:r>
            <a:r>
              <a:rPr lang="en-US" sz="4000" dirty="0" err="1" smtClean="0"/>
              <a:t>située</a:t>
            </a:r>
            <a:r>
              <a:rPr lang="en-US" sz="4000" dirty="0" smtClean="0"/>
              <a:t> </a:t>
            </a:r>
            <a:r>
              <a:rPr lang="en-US" sz="4000" dirty="0" err="1" smtClean="0"/>
              <a:t>juste</a:t>
            </a:r>
            <a:r>
              <a:rPr lang="en-US" sz="4000" dirty="0" smtClean="0"/>
              <a:t> </a:t>
            </a:r>
            <a:r>
              <a:rPr lang="en-US" sz="4000" dirty="0" err="1" smtClean="0"/>
              <a:t>autour</a:t>
            </a:r>
            <a:r>
              <a:rPr lang="en-US" sz="4000" dirty="0" smtClean="0"/>
              <a:t> de la membrane </a:t>
            </a:r>
            <a:r>
              <a:rPr lang="en-US" sz="4000" dirty="0" err="1" smtClean="0"/>
              <a:t>cellulaire</a:t>
            </a:r>
            <a:endParaRPr lang="en-US" sz="4000" dirty="0"/>
          </a:p>
          <a:p>
            <a:r>
              <a:rPr lang="en-US" sz="4000" b="1" dirty="0" err="1" smtClean="0"/>
              <a:t>Soutient</a:t>
            </a:r>
            <a:r>
              <a:rPr lang="en-US" sz="4000" dirty="0" smtClean="0"/>
              <a:t>, </a:t>
            </a:r>
            <a:r>
              <a:rPr lang="en-US" sz="4000" b="1" dirty="0" err="1" smtClean="0"/>
              <a:t>protège</a:t>
            </a:r>
            <a:r>
              <a:rPr lang="en-US" sz="4000" b="1" dirty="0" smtClean="0"/>
              <a:t> </a:t>
            </a:r>
            <a:r>
              <a:rPr lang="en-US" sz="4000" dirty="0" smtClean="0"/>
              <a:t>et </a:t>
            </a:r>
            <a:r>
              <a:rPr lang="en-US" sz="4000" dirty="0" err="1" smtClean="0"/>
              <a:t>donne</a:t>
            </a:r>
            <a:r>
              <a:rPr lang="en-US" sz="4000" dirty="0" smtClean="0"/>
              <a:t> la </a:t>
            </a:r>
            <a:r>
              <a:rPr lang="en-US" sz="4000" b="1" dirty="0" err="1" smtClean="0"/>
              <a:t>forme</a:t>
            </a:r>
            <a:r>
              <a:rPr lang="en-US" sz="4000" b="1" dirty="0" smtClean="0"/>
              <a:t> </a:t>
            </a:r>
            <a:r>
              <a:rPr lang="en-US" sz="4000" dirty="0" smtClean="0"/>
              <a:t>aux cellules  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101" y="4403951"/>
            <a:ext cx="2365797" cy="245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8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LA THÉORIE DE LA CELLULE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1. </a:t>
            </a:r>
            <a:r>
              <a:rPr lang="en-US" sz="3600" dirty="0" err="1" smtClean="0"/>
              <a:t>Tous</a:t>
            </a:r>
            <a:r>
              <a:rPr lang="en-US" sz="3600" dirty="0" smtClean="0"/>
              <a:t> les </a:t>
            </a:r>
            <a:r>
              <a:rPr lang="en-US" sz="3600" dirty="0" err="1" smtClean="0"/>
              <a:t>organismes</a:t>
            </a:r>
            <a:r>
              <a:rPr lang="en-US" sz="3600" dirty="0" smtClean="0"/>
              <a:t> </a:t>
            </a:r>
            <a:r>
              <a:rPr lang="en-US" sz="3600" dirty="0" err="1" smtClean="0"/>
              <a:t>vivants</a:t>
            </a:r>
            <a:r>
              <a:rPr lang="en-US" sz="3600" dirty="0" smtClean="0"/>
              <a:t> </a:t>
            </a:r>
            <a:r>
              <a:rPr lang="en-US" sz="3600" dirty="0" err="1" smtClean="0"/>
              <a:t>sont</a:t>
            </a:r>
            <a:r>
              <a:rPr lang="en-US" sz="3600" dirty="0" smtClean="0"/>
              <a:t> </a:t>
            </a:r>
            <a:r>
              <a:rPr lang="en-US" sz="3600" dirty="0" err="1" smtClean="0"/>
              <a:t>compos</a:t>
            </a:r>
            <a:r>
              <a:rPr lang="en-US" sz="3600" dirty="0" err="1" smtClean="0"/>
              <a:t>és</a:t>
            </a:r>
            <a:r>
              <a:rPr lang="en-US" sz="3600" dirty="0" smtClean="0"/>
              <a:t> </a:t>
            </a:r>
            <a:r>
              <a:rPr lang="en-US" sz="3600" dirty="0" err="1" smtClean="0"/>
              <a:t>d’au</a:t>
            </a:r>
            <a:r>
              <a:rPr lang="en-US" sz="3600" dirty="0" smtClean="0"/>
              <a:t> </a:t>
            </a:r>
            <a:r>
              <a:rPr lang="en-US" sz="3600" dirty="0" err="1" smtClean="0"/>
              <a:t>moins</a:t>
            </a:r>
            <a:r>
              <a:rPr lang="en-US" sz="3600" dirty="0" smtClean="0"/>
              <a:t> </a:t>
            </a:r>
            <a:r>
              <a:rPr lang="en-US" sz="3600" b="1" dirty="0" err="1" smtClean="0"/>
              <a:t>une</a:t>
            </a:r>
            <a:r>
              <a:rPr lang="en-US" sz="3600" b="1" dirty="0" smtClean="0"/>
              <a:t> cellule</a:t>
            </a:r>
            <a:endParaRPr lang="en-US" sz="3600" b="1" dirty="0"/>
          </a:p>
          <a:p>
            <a:pPr marL="0" indent="0">
              <a:buNone/>
            </a:pPr>
            <a:r>
              <a:rPr lang="en-US" sz="3600" dirty="0"/>
              <a:t>2. </a:t>
            </a:r>
            <a:r>
              <a:rPr lang="en-US" sz="3600" dirty="0" smtClean="0"/>
              <a:t>La cellule </a:t>
            </a:r>
            <a:r>
              <a:rPr lang="en-US" sz="3600" dirty="0" err="1" smtClean="0"/>
              <a:t>est</a:t>
            </a:r>
            <a:r>
              <a:rPr lang="en-US" sz="3600" dirty="0" smtClean="0"/>
              <a:t> </a:t>
            </a:r>
            <a:r>
              <a:rPr lang="en-US" sz="3600" dirty="0" err="1" smtClean="0"/>
              <a:t>l’unit</a:t>
            </a:r>
            <a:r>
              <a:rPr lang="en-US" sz="3600" dirty="0" err="1" smtClean="0"/>
              <a:t>é</a:t>
            </a:r>
            <a:r>
              <a:rPr lang="en-US" sz="3600" dirty="0" smtClean="0"/>
              <a:t> de </a:t>
            </a:r>
            <a:r>
              <a:rPr lang="en-US" sz="3600" b="1" dirty="0" smtClean="0"/>
              <a:t>base </a:t>
            </a:r>
            <a:r>
              <a:rPr lang="en-US" sz="3600" dirty="0" smtClean="0"/>
              <a:t>de la structure et du </a:t>
            </a:r>
            <a:r>
              <a:rPr lang="fr-CA" sz="3600" dirty="0"/>
              <a:t>fonctionnement</a:t>
            </a:r>
            <a:r>
              <a:rPr lang="fr-CA" dirty="0"/>
              <a:t> </a:t>
            </a:r>
            <a:r>
              <a:rPr lang="en-US" sz="3600" dirty="0" smtClean="0"/>
              <a:t>de </a:t>
            </a:r>
            <a:r>
              <a:rPr lang="en-US" sz="3600" dirty="0" err="1" smtClean="0"/>
              <a:t>l’organisme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3. </a:t>
            </a:r>
            <a:r>
              <a:rPr lang="en-US" sz="3600" dirty="0" err="1" smtClean="0"/>
              <a:t>Toutes</a:t>
            </a:r>
            <a:r>
              <a:rPr lang="en-US" sz="3600" dirty="0" smtClean="0"/>
              <a:t> les cellules </a:t>
            </a:r>
            <a:r>
              <a:rPr lang="en-US" sz="3600" dirty="0" err="1" smtClean="0"/>
              <a:t>viennent</a:t>
            </a:r>
            <a:r>
              <a:rPr lang="en-US" sz="3600" dirty="0" smtClean="0"/>
              <a:t> </a:t>
            </a:r>
            <a:r>
              <a:rPr lang="en-US" sz="3600" b="1" dirty="0" err="1" smtClean="0"/>
              <a:t>d’autres</a:t>
            </a:r>
            <a:r>
              <a:rPr lang="en-US" sz="3600" b="1" dirty="0" smtClean="0"/>
              <a:t> </a:t>
            </a:r>
            <a:r>
              <a:rPr lang="en-US" sz="3600" dirty="0" smtClean="0"/>
              <a:t>cellules </a:t>
            </a:r>
            <a:r>
              <a:rPr lang="en-US" sz="3600" dirty="0" err="1" smtClean="0"/>
              <a:t>vivantes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362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LES ORGANITES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Sont</a:t>
            </a:r>
            <a:r>
              <a:rPr lang="en-US" sz="3600" dirty="0" smtClean="0"/>
              <a:t> les </a:t>
            </a:r>
            <a:r>
              <a:rPr lang="en-US" sz="3600" b="1" dirty="0" smtClean="0"/>
              <a:t>structures </a:t>
            </a:r>
            <a:r>
              <a:rPr lang="en-US" sz="3600" b="1" dirty="0" err="1" smtClean="0"/>
              <a:t>spécialisées</a:t>
            </a:r>
            <a:r>
              <a:rPr lang="en-US" sz="3600" b="1" dirty="0" smtClean="0"/>
              <a:t> </a:t>
            </a:r>
            <a:r>
              <a:rPr lang="en-US" sz="3600" dirty="0" err="1" smtClean="0"/>
              <a:t>dans</a:t>
            </a:r>
            <a:r>
              <a:rPr lang="en-US" sz="3600" dirty="0" smtClean="0"/>
              <a:t> les cellules</a:t>
            </a:r>
            <a:endParaRPr lang="en-US" sz="3600" dirty="0"/>
          </a:p>
          <a:p>
            <a:r>
              <a:rPr lang="en-US" sz="3600" dirty="0" err="1" smtClean="0"/>
              <a:t>Ils</a:t>
            </a:r>
            <a:r>
              <a:rPr lang="en-US" sz="3600" dirty="0" smtClean="0"/>
              <a:t> </a:t>
            </a:r>
            <a:r>
              <a:rPr lang="en-US" sz="3600" dirty="0" err="1" smtClean="0"/>
              <a:t>sont</a:t>
            </a:r>
            <a:r>
              <a:rPr lang="en-US" sz="3600" dirty="0" smtClean="0"/>
              <a:t> </a:t>
            </a:r>
            <a:r>
              <a:rPr lang="en-US" sz="3600" dirty="0" err="1" smtClean="0"/>
              <a:t>responsables</a:t>
            </a:r>
            <a:r>
              <a:rPr lang="en-US" sz="3600" dirty="0" smtClean="0"/>
              <a:t> des </a:t>
            </a:r>
            <a:r>
              <a:rPr lang="en-US" sz="3600" b="1" dirty="0" err="1" smtClean="0"/>
              <a:t>activités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cellulaires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37" y="3366967"/>
            <a:ext cx="5299326" cy="32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Le </a:t>
            </a:r>
            <a:r>
              <a:rPr lang="en-US" b="1" dirty="0" err="1" smtClean="0"/>
              <a:t>cytoplasme</a:t>
            </a:r>
            <a:r>
              <a:rPr lang="en-US" b="1" dirty="0" smtClean="0"/>
              <a:t> (</a:t>
            </a:r>
            <a:r>
              <a:rPr lang="en-US" b="1" dirty="0" err="1" smtClean="0"/>
              <a:t>gélatine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Un </a:t>
            </a:r>
            <a:r>
              <a:rPr lang="en-US" sz="3200" b="1" dirty="0" err="1" smtClean="0"/>
              <a:t>liquide</a:t>
            </a:r>
            <a:r>
              <a:rPr lang="en-US" sz="3200" b="1" dirty="0" smtClean="0"/>
              <a:t> </a:t>
            </a:r>
            <a:r>
              <a:rPr lang="en-US" sz="3200" dirty="0" err="1" smtClean="0"/>
              <a:t>gélatineux</a:t>
            </a:r>
            <a:r>
              <a:rPr lang="en-US" sz="3200" dirty="0" smtClean="0"/>
              <a:t> qui </a:t>
            </a:r>
            <a:r>
              <a:rPr lang="en-US" sz="3200" dirty="0" err="1" smtClean="0"/>
              <a:t>s’appelle</a:t>
            </a:r>
            <a:r>
              <a:rPr lang="en-US" sz="3200" dirty="0" smtClean="0"/>
              <a:t> le </a:t>
            </a:r>
            <a:r>
              <a:rPr lang="en-US" sz="3200" b="1" dirty="0" smtClean="0"/>
              <a:t>cytosol</a:t>
            </a:r>
            <a:r>
              <a:rPr lang="en-US" sz="3200" dirty="0" smtClean="0"/>
              <a:t>, </a:t>
            </a:r>
            <a:r>
              <a:rPr lang="en-US" sz="3200" dirty="0" err="1" smtClean="0"/>
              <a:t>occupe</a:t>
            </a:r>
            <a:r>
              <a:rPr lang="en-US" sz="3200" dirty="0" smtClean="0"/>
              <a:t> Presque </a:t>
            </a:r>
            <a:r>
              <a:rPr lang="en-US" sz="3200" dirty="0" err="1" smtClean="0"/>
              <a:t>toute</a:t>
            </a:r>
            <a:r>
              <a:rPr lang="en-US" sz="3200" dirty="0" smtClean="0"/>
              <a:t> la cellule</a:t>
            </a:r>
            <a:endParaRPr lang="en-US" sz="3200" dirty="0"/>
          </a:p>
          <a:p>
            <a:r>
              <a:rPr lang="en-US" sz="3200" dirty="0" smtClean="0"/>
              <a:t>Donne du </a:t>
            </a:r>
            <a:r>
              <a:rPr lang="en-US" sz="3200" b="1" dirty="0" err="1" smtClean="0"/>
              <a:t>soutient</a:t>
            </a:r>
            <a:r>
              <a:rPr lang="en-US" sz="3200" b="1" dirty="0" smtClean="0"/>
              <a:t> </a:t>
            </a:r>
            <a:r>
              <a:rPr lang="en-US" sz="3200" dirty="0" smtClean="0"/>
              <a:t>à </a:t>
            </a:r>
            <a:r>
              <a:rPr lang="en-US" sz="3200" dirty="0" err="1" smtClean="0"/>
              <a:t>toutes</a:t>
            </a:r>
            <a:r>
              <a:rPr lang="en-US" sz="3200" dirty="0" smtClean="0"/>
              <a:t> les </a:t>
            </a:r>
            <a:r>
              <a:rPr lang="en-US" sz="3200" dirty="0" err="1" smtClean="0"/>
              <a:t>organites</a:t>
            </a:r>
            <a:endParaRPr lang="en-US" sz="3200" dirty="0"/>
          </a:p>
          <a:p>
            <a:r>
              <a:rPr lang="en-US" sz="3200" dirty="0" smtClean="0"/>
              <a:t>Est </a:t>
            </a:r>
            <a:r>
              <a:rPr lang="en-US" sz="3200" dirty="0" err="1" smtClean="0"/>
              <a:t>constitué</a:t>
            </a:r>
            <a:r>
              <a:rPr lang="en-US" sz="3200" dirty="0" smtClean="0"/>
              <a:t> de 70% </a:t>
            </a:r>
            <a:r>
              <a:rPr lang="en-US" sz="3200" dirty="0" err="1" smtClean="0"/>
              <a:t>d’eau</a:t>
            </a:r>
            <a:r>
              <a:rPr lang="en-US" sz="3200" dirty="0" smtClean="0"/>
              <a:t>, 30% de </a:t>
            </a:r>
            <a:r>
              <a:rPr lang="en-US" sz="3200" dirty="0" err="1" smtClean="0"/>
              <a:t>glucides</a:t>
            </a:r>
            <a:r>
              <a:rPr lang="en-US" sz="3200" dirty="0" smtClean="0"/>
              <a:t> (</a:t>
            </a:r>
            <a:r>
              <a:rPr lang="en-US" sz="3200" dirty="0" err="1" smtClean="0"/>
              <a:t>sucres</a:t>
            </a:r>
            <a:r>
              <a:rPr lang="en-US" sz="3200" dirty="0" smtClean="0"/>
              <a:t>), </a:t>
            </a:r>
            <a:r>
              <a:rPr lang="en-US" sz="3200" dirty="0" err="1" smtClean="0"/>
              <a:t>lipides</a:t>
            </a:r>
            <a:r>
              <a:rPr lang="en-US" sz="3200" dirty="0" smtClean="0"/>
              <a:t> (fats), et </a:t>
            </a:r>
            <a:r>
              <a:rPr lang="en-US" sz="3200" dirty="0" err="1" smtClean="0"/>
              <a:t>protéines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2" y="4001294"/>
            <a:ext cx="4036422" cy="300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4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La membrane </a:t>
            </a:r>
            <a:r>
              <a:rPr lang="en-US" b="1" dirty="0" err="1" smtClean="0"/>
              <a:t>cellulaire</a:t>
            </a:r>
            <a:r>
              <a:rPr lang="en-US" b="1" dirty="0" smtClean="0"/>
              <a:t> (sac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Une</a:t>
            </a:r>
            <a:r>
              <a:rPr lang="en-US" sz="3200" dirty="0" smtClean="0"/>
              <a:t> membrane </a:t>
            </a:r>
            <a:r>
              <a:rPr lang="en-US" sz="3200" b="1" dirty="0" err="1" smtClean="0"/>
              <a:t>perm</a:t>
            </a:r>
            <a:r>
              <a:rPr lang="en-US" sz="3200" b="1" dirty="0" err="1" smtClean="0"/>
              <a:t>é</a:t>
            </a:r>
            <a:r>
              <a:rPr lang="en-US" sz="3200" b="1" dirty="0" err="1" smtClean="0"/>
              <a:t>able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</a:t>
            </a:r>
            <a:r>
              <a:rPr lang="en-US" sz="3200" b="1" dirty="0" err="1" smtClean="0"/>
              <a:t>é</a:t>
            </a:r>
            <a:r>
              <a:rPr lang="en-US" sz="3200" b="1" dirty="0" err="1" smtClean="0"/>
              <a:t>lective</a:t>
            </a:r>
            <a:r>
              <a:rPr lang="en-US" sz="3200" b="1" dirty="0" smtClean="0"/>
              <a:t> </a:t>
            </a:r>
            <a:r>
              <a:rPr lang="en-US" sz="3200" dirty="0" smtClean="0"/>
              <a:t>qui </a:t>
            </a:r>
            <a:r>
              <a:rPr lang="en-US" sz="3200" dirty="0" err="1" smtClean="0"/>
              <a:t>entoure</a:t>
            </a:r>
            <a:r>
              <a:rPr lang="en-US" sz="3200" dirty="0" smtClean="0"/>
              <a:t> la cellule</a:t>
            </a:r>
            <a:endParaRPr lang="en-US" sz="3200" dirty="0"/>
          </a:p>
          <a:p>
            <a:r>
              <a:rPr lang="en-US" sz="3200" b="1" dirty="0" err="1" smtClean="0"/>
              <a:t>Sépare</a:t>
            </a:r>
            <a:r>
              <a:rPr lang="en-US" sz="3200" b="1" dirty="0" smtClean="0"/>
              <a:t> </a:t>
            </a:r>
            <a:r>
              <a:rPr lang="en-US" sz="3200" dirty="0" smtClean="0"/>
              <a:t>la cellule de son milieu </a:t>
            </a:r>
          </a:p>
          <a:p>
            <a:r>
              <a:rPr lang="en-US" sz="3200" b="1" dirty="0" err="1" smtClean="0"/>
              <a:t>Garde</a:t>
            </a:r>
            <a:r>
              <a:rPr lang="en-US" sz="3200" b="1" dirty="0" smtClean="0"/>
              <a:t> </a:t>
            </a:r>
            <a:r>
              <a:rPr lang="en-US" sz="3200" dirty="0" smtClean="0"/>
              <a:t>le </a:t>
            </a:r>
            <a:r>
              <a:rPr lang="en-US" sz="3200" dirty="0" err="1" smtClean="0"/>
              <a:t>contenu</a:t>
            </a:r>
            <a:r>
              <a:rPr lang="en-US" sz="3200" dirty="0" smtClean="0"/>
              <a:t> de la cellule ensemble</a:t>
            </a:r>
            <a:endParaRPr lang="en-US" sz="3200" dirty="0"/>
          </a:p>
          <a:p>
            <a:r>
              <a:rPr lang="en-US" sz="3200" b="1" dirty="0" err="1" smtClean="0"/>
              <a:t>Contrôle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l’entrée</a:t>
            </a:r>
            <a:r>
              <a:rPr lang="en-US" sz="3200" b="1" dirty="0" smtClean="0"/>
              <a:t> </a:t>
            </a:r>
            <a:r>
              <a:rPr lang="en-US" sz="3200" dirty="0" smtClean="0"/>
              <a:t>et la </a:t>
            </a:r>
            <a:r>
              <a:rPr lang="en-US" sz="3200" b="1" dirty="0" smtClean="0"/>
              <a:t>sortie </a:t>
            </a:r>
            <a:r>
              <a:rPr lang="en-US" sz="3200" dirty="0" smtClean="0"/>
              <a:t>de </a:t>
            </a:r>
            <a:r>
              <a:rPr lang="en-US" sz="3200" dirty="0" err="1" smtClean="0"/>
              <a:t>certaines</a:t>
            </a:r>
            <a:r>
              <a:rPr lang="en-US" sz="3200" dirty="0" smtClean="0"/>
              <a:t> </a:t>
            </a:r>
            <a:r>
              <a:rPr lang="en-US" sz="3200" dirty="0" err="1" smtClean="0"/>
              <a:t>matières</a:t>
            </a:r>
            <a:r>
              <a:rPr lang="en-US" sz="3200" dirty="0" smtClean="0"/>
              <a:t> </a:t>
            </a:r>
            <a:r>
              <a:rPr lang="en-US" sz="3200" dirty="0" err="1" smtClean="0"/>
              <a:t>dans</a:t>
            </a:r>
            <a:r>
              <a:rPr lang="en-US" sz="3200" dirty="0" smtClean="0"/>
              <a:t> la cellule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480" y="4001294"/>
            <a:ext cx="4693920" cy="28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6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Le </a:t>
            </a:r>
            <a:r>
              <a:rPr lang="en-US" b="1" dirty="0" err="1" smtClean="0"/>
              <a:t>noyau</a:t>
            </a:r>
            <a:r>
              <a:rPr lang="en-US" b="1" dirty="0" smtClean="0"/>
              <a:t> (le boss)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Contrôles</a:t>
            </a:r>
            <a:r>
              <a:rPr lang="en-US" sz="3600" dirty="0" smtClean="0"/>
              <a:t> </a:t>
            </a:r>
            <a:r>
              <a:rPr lang="en-US" sz="3600" dirty="0" err="1" smtClean="0"/>
              <a:t>toutes</a:t>
            </a:r>
            <a:r>
              <a:rPr lang="en-US" sz="3600" dirty="0" smtClean="0"/>
              <a:t> les </a:t>
            </a:r>
            <a:r>
              <a:rPr lang="en-US" sz="3600" b="1" dirty="0" err="1" smtClean="0"/>
              <a:t>activités</a:t>
            </a:r>
            <a:r>
              <a:rPr lang="en-US" sz="3600" b="1" dirty="0" smtClean="0"/>
              <a:t>/</a:t>
            </a:r>
            <a:r>
              <a:rPr lang="en-US" sz="3600" b="1" dirty="0" err="1" smtClean="0"/>
              <a:t>fonctions</a:t>
            </a:r>
            <a:r>
              <a:rPr lang="en-US" sz="3600" b="1" dirty="0" smtClean="0"/>
              <a:t> </a:t>
            </a:r>
            <a:r>
              <a:rPr lang="en-US" sz="3600" dirty="0" smtClean="0"/>
              <a:t>de la cellule</a:t>
            </a:r>
            <a:endParaRPr lang="en-US" sz="3600" dirty="0"/>
          </a:p>
          <a:p>
            <a:r>
              <a:rPr lang="en-US" sz="3600" dirty="0" err="1" smtClean="0"/>
              <a:t>Contient</a:t>
            </a:r>
            <a:r>
              <a:rPr lang="en-US" sz="3600" dirty="0" smtClean="0"/>
              <a:t> et </a:t>
            </a:r>
            <a:r>
              <a:rPr lang="en-US" sz="3600" dirty="0" err="1" smtClean="0"/>
              <a:t>protège</a:t>
            </a:r>
            <a:r>
              <a:rPr lang="en-US" sz="3600" dirty="0" smtClean="0"/>
              <a:t> </a:t>
            </a:r>
            <a:r>
              <a:rPr lang="en-US" sz="3600" b="1" dirty="0" err="1" smtClean="0"/>
              <a:t>l’information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génétique</a:t>
            </a:r>
            <a:r>
              <a:rPr lang="en-US" sz="3600" b="1" dirty="0" smtClean="0"/>
              <a:t> (L’ADN</a:t>
            </a:r>
            <a:r>
              <a:rPr lang="en-US" sz="3600" b="1" dirty="0"/>
              <a:t>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798" y="3180130"/>
            <a:ext cx="3410100" cy="334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8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La membrane </a:t>
            </a:r>
            <a:r>
              <a:rPr lang="en-US" b="1" dirty="0" err="1" smtClean="0"/>
              <a:t>nucl</a:t>
            </a:r>
            <a:r>
              <a:rPr lang="en-US" b="1" dirty="0" err="1"/>
              <a:t>é</a:t>
            </a:r>
            <a:r>
              <a:rPr lang="en-US" b="1" dirty="0" err="1" smtClean="0"/>
              <a:t>aire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Entoure</a:t>
            </a:r>
            <a:r>
              <a:rPr lang="en-US" sz="3600" b="1" dirty="0" smtClean="0"/>
              <a:t> </a:t>
            </a:r>
            <a:r>
              <a:rPr lang="en-US" sz="3600" dirty="0" smtClean="0"/>
              <a:t>le </a:t>
            </a:r>
            <a:r>
              <a:rPr lang="en-US" sz="3600" dirty="0" err="1" smtClean="0"/>
              <a:t>noyau</a:t>
            </a:r>
            <a:endParaRPr lang="en-US" sz="3600" dirty="0" smtClean="0"/>
          </a:p>
          <a:p>
            <a:r>
              <a:rPr lang="en-US" sz="3600" dirty="0" err="1" smtClean="0"/>
              <a:t>Contient</a:t>
            </a:r>
            <a:r>
              <a:rPr lang="en-US" sz="3600" dirty="0" smtClean="0"/>
              <a:t> des </a:t>
            </a:r>
            <a:r>
              <a:rPr lang="en-US" sz="3600" b="1" dirty="0" smtClean="0"/>
              <a:t>pores</a:t>
            </a:r>
            <a:r>
              <a:rPr lang="en-US" sz="3600" dirty="0" smtClean="0"/>
              <a:t> pour </a:t>
            </a:r>
            <a:r>
              <a:rPr lang="en-US" sz="3600" dirty="0" err="1" smtClean="0"/>
              <a:t>permettre</a:t>
            </a:r>
            <a:r>
              <a:rPr lang="en-US" sz="3600" dirty="0" smtClean="0"/>
              <a:t> </a:t>
            </a:r>
            <a:r>
              <a:rPr lang="en-US" sz="3600" b="1" dirty="0" err="1" smtClean="0"/>
              <a:t>l’échange</a:t>
            </a:r>
            <a:r>
              <a:rPr lang="en-US" sz="3600" dirty="0" smtClean="0"/>
              <a:t> de substance entre le </a:t>
            </a:r>
            <a:r>
              <a:rPr lang="en-US" sz="3600" dirty="0" err="1" smtClean="0"/>
              <a:t>noyau</a:t>
            </a:r>
            <a:r>
              <a:rPr lang="en-US" sz="3600" dirty="0" smtClean="0"/>
              <a:t> et le </a:t>
            </a:r>
            <a:r>
              <a:rPr lang="en-US" sz="3600" dirty="0" err="1" smtClean="0"/>
              <a:t>cytoplasme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577" y="3741228"/>
            <a:ext cx="3713430" cy="25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Le </a:t>
            </a:r>
            <a:r>
              <a:rPr lang="en-US" b="1" dirty="0" err="1" smtClean="0"/>
              <a:t>nucléole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Produit</a:t>
            </a:r>
            <a:r>
              <a:rPr lang="en-US" sz="4000" dirty="0" smtClean="0"/>
              <a:t> les </a:t>
            </a:r>
            <a:r>
              <a:rPr lang="en-US" sz="4000" b="1" dirty="0" smtClean="0"/>
              <a:t>ribosomes</a:t>
            </a:r>
            <a:endParaRPr lang="en-US" sz="4000" dirty="0" smtClean="0"/>
          </a:p>
          <a:p>
            <a:r>
              <a:rPr lang="en-US" sz="4000" dirty="0" smtClean="0"/>
              <a:t>Les instructions </a:t>
            </a:r>
            <a:r>
              <a:rPr lang="en-US" sz="4000" dirty="0" err="1" smtClean="0"/>
              <a:t>dans</a:t>
            </a:r>
            <a:r>
              <a:rPr lang="en-US" sz="4000" dirty="0" smtClean="0"/>
              <a:t> </a:t>
            </a:r>
            <a:r>
              <a:rPr lang="en-US" sz="4000" dirty="0" err="1" smtClean="0"/>
              <a:t>l’ADN</a:t>
            </a:r>
            <a:r>
              <a:rPr lang="en-US" sz="4000" dirty="0" smtClean="0"/>
              <a:t> </a:t>
            </a:r>
            <a:r>
              <a:rPr lang="en-US" sz="4000" dirty="0" err="1" smtClean="0"/>
              <a:t>sont</a:t>
            </a:r>
            <a:r>
              <a:rPr lang="en-US" sz="4000" dirty="0" smtClean="0"/>
              <a:t> </a:t>
            </a:r>
            <a:r>
              <a:rPr lang="en-US" sz="4000" b="1" dirty="0" err="1" smtClean="0"/>
              <a:t>copi</a:t>
            </a:r>
            <a:r>
              <a:rPr lang="en-US" sz="4000" dirty="0" err="1"/>
              <a:t>é</a:t>
            </a:r>
            <a:r>
              <a:rPr lang="en-US" sz="4000" dirty="0" err="1" smtClean="0"/>
              <a:t>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ici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084" y="3148380"/>
            <a:ext cx="5211831" cy="38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La </a:t>
            </a:r>
            <a:r>
              <a:rPr lang="en-US" b="1" dirty="0" err="1" smtClean="0"/>
              <a:t>chromatine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Les </a:t>
            </a:r>
            <a:r>
              <a:rPr lang="en-US" sz="3600" dirty="0" err="1" smtClean="0"/>
              <a:t>petits</a:t>
            </a:r>
            <a:r>
              <a:rPr lang="en-US" sz="3600" dirty="0" smtClean="0"/>
              <a:t> </a:t>
            </a:r>
            <a:r>
              <a:rPr lang="en-US" sz="3600" dirty="0" err="1" smtClean="0"/>
              <a:t>fils</a:t>
            </a:r>
            <a:r>
              <a:rPr lang="en-US" sz="3600" dirty="0" smtClean="0"/>
              <a:t> de </a:t>
            </a:r>
            <a:r>
              <a:rPr lang="en-US" sz="3600" dirty="0" err="1" smtClean="0"/>
              <a:t>chromatine</a:t>
            </a:r>
            <a:r>
              <a:rPr lang="en-US" sz="3600" dirty="0" smtClean="0"/>
              <a:t> </a:t>
            </a:r>
            <a:r>
              <a:rPr lang="en-US" sz="3600" dirty="0" err="1" smtClean="0"/>
              <a:t>forment</a:t>
            </a:r>
            <a:r>
              <a:rPr lang="en-US" sz="3600" dirty="0" smtClean="0"/>
              <a:t> les </a:t>
            </a:r>
            <a:r>
              <a:rPr lang="en-US" sz="3600" b="1" dirty="0" smtClean="0"/>
              <a:t>chromosomes.</a:t>
            </a:r>
            <a:endParaRPr lang="en-US" sz="3600" dirty="0" smtClean="0"/>
          </a:p>
          <a:p>
            <a:r>
              <a:rPr lang="en-US" sz="3600" dirty="0" smtClean="0"/>
              <a:t>Les </a:t>
            </a:r>
            <a:r>
              <a:rPr lang="en-US" sz="3600" b="1" dirty="0" smtClean="0"/>
              <a:t>chromosomes</a:t>
            </a:r>
            <a:r>
              <a:rPr lang="en-US" sz="3600" dirty="0" smtClean="0"/>
              <a:t> </a:t>
            </a:r>
            <a:r>
              <a:rPr lang="en-US" sz="3600" dirty="0" err="1" smtClean="0"/>
              <a:t>sont</a:t>
            </a:r>
            <a:r>
              <a:rPr lang="en-US" sz="3600" dirty="0" smtClean="0"/>
              <a:t> </a:t>
            </a:r>
            <a:r>
              <a:rPr lang="en-US" sz="3600" dirty="0" err="1" smtClean="0"/>
              <a:t>compos</a:t>
            </a:r>
            <a:r>
              <a:rPr lang="en-US" sz="3600" dirty="0" err="1"/>
              <a:t>é</a:t>
            </a:r>
            <a:r>
              <a:rPr lang="en-US" sz="3600" dirty="0" err="1" smtClean="0"/>
              <a:t>s</a:t>
            </a:r>
            <a:r>
              <a:rPr lang="en-US" sz="3600" dirty="0" smtClean="0"/>
              <a:t> </a:t>
            </a:r>
            <a:r>
              <a:rPr lang="en-US" sz="3600" b="1" dirty="0" err="1" smtClean="0"/>
              <a:t>d’ADN</a:t>
            </a:r>
            <a:r>
              <a:rPr lang="en-US" sz="3600" b="1" dirty="0" smtClean="0"/>
              <a:t> </a:t>
            </a:r>
            <a:r>
              <a:rPr lang="en-US" sz="3600" dirty="0" smtClean="0"/>
              <a:t>et de </a:t>
            </a:r>
            <a:r>
              <a:rPr lang="en-US" sz="3600" dirty="0" err="1" smtClean="0"/>
              <a:t>protéines</a:t>
            </a:r>
            <a:endParaRPr lang="en-US" sz="3600" dirty="0" smtClean="0"/>
          </a:p>
          <a:p>
            <a:r>
              <a:rPr lang="en-US" sz="3600" b="1" dirty="0" smtClean="0"/>
              <a:t>L’ADN</a:t>
            </a:r>
            <a:r>
              <a:rPr lang="en-US" sz="3600" dirty="0" smtClean="0"/>
              <a:t> </a:t>
            </a:r>
            <a:r>
              <a:rPr lang="en-US" sz="3600" dirty="0" err="1" smtClean="0"/>
              <a:t>contient</a:t>
            </a:r>
            <a:r>
              <a:rPr lang="en-US" sz="3600" dirty="0" smtClean="0"/>
              <a:t> les instructions que </a:t>
            </a:r>
            <a:r>
              <a:rPr lang="en-US" sz="3600" dirty="0" err="1" smtClean="0"/>
              <a:t>contrôlent</a:t>
            </a:r>
            <a:r>
              <a:rPr lang="en-US" sz="3600" dirty="0" smtClean="0"/>
              <a:t> les </a:t>
            </a:r>
            <a:r>
              <a:rPr lang="en-US" sz="3600" dirty="0" err="1" smtClean="0"/>
              <a:t>fonctions</a:t>
            </a:r>
            <a:r>
              <a:rPr lang="en-US" sz="3600" dirty="0" smtClean="0"/>
              <a:t> de la cellule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321" y="4636031"/>
            <a:ext cx="4723222" cy="22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2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521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Les parties d’une cellule et leurs fonctions</vt:lpstr>
      <vt:lpstr>LA THÉORIE DE LA CELLULE</vt:lpstr>
      <vt:lpstr>LES ORGANITES</vt:lpstr>
      <vt:lpstr>1. Le cytoplasme (gélatine)</vt:lpstr>
      <vt:lpstr>2. La membrane cellulaire (sac)</vt:lpstr>
      <vt:lpstr>3. Le noyau (le boss)</vt:lpstr>
      <vt:lpstr>4. La membrane nucléaire</vt:lpstr>
      <vt:lpstr>5. Le nucléole</vt:lpstr>
      <vt:lpstr>6. La chromatine</vt:lpstr>
      <vt:lpstr>7. Le réticulum endoplasmique (RE)</vt:lpstr>
      <vt:lpstr>8. Les ribosomes</vt:lpstr>
      <vt:lpstr>9. L’appareil de Golgi (UPS)</vt:lpstr>
      <vt:lpstr>10. Les mitochondries (tic tac)</vt:lpstr>
      <vt:lpstr>11. Les vacuoles (sacs)</vt:lpstr>
      <vt:lpstr>12. Les centrioles</vt:lpstr>
      <vt:lpstr>13. Les lysosomes (acides)</vt:lpstr>
      <vt:lpstr>14. Les chloroplastes</vt:lpstr>
      <vt:lpstr>15. Le paroi cellulaire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parties d’une cellule et leurs fonctions</dc:title>
  <dc:creator>Lisa Hobden</dc:creator>
  <cp:lastModifiedBy>Lisa Hobden</cp:lastModifiedBy>
  <cp:revision>33</cp:revision>
  <dcterms:created xsi:type="dcterms:W3CDTF">2019-04-28T20:39:42Z</dcterms:created>
  <dcterms:modified xsi:type="dcterms:W3CDTF">2019-04-28T21:27:33Z</dcterms:modified>
</cp:coreProperties>
</file>